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1" r:id="rId5"/>
    <p:sldMasterId id="2147483704" r:id="rId6"/>
    <p:sldMasterId id="2147483717" r:id="rId7"/>
  </p:sldMasterIdLst>
  <p:notesMasterIdLst>
    <p:notesMasterId r:id="rId36"/>
  </p:notesMasterIdLst>
  <p:sldIdLst>
    <p:sldId id="450" r:id="rId8"/>
    <p:sldId id="451" r:id="rId9"/>
    <p:sldId id="452" r:id="rId10"/>
    <p:sldId id="449" r:id="rId11"/>
    <p:sldId id="456" r:id="rId12"/>
    <p:sldId id="415" r:id="rId13"/>
    <p:sldId id="426" r:id="rId14"/>
    <p:sldId id="448" r:id="rId15"/>
    <p:sldId id="417" r:id="rId16"/>
    <p:sldId id="434" r:id="rId17"/>
    <p:sldId id="458" r:id="rId18"/>
    <p:sldId id="457" r:id="rId19"/>
    <p:sldId id="453" r:id="rId20"/>
    <p:sldId id="459" r:id="rId21"/>
    <p:sldId id="429" r:id="rId22"/>
    <p:sldId id="460" r:id="rId23"/>
    <p:sldId id="461" r:id="rId24"/>
    <p:sldId id="435" r:id="rId25"/>
    <p:sldId id="462" r:id="rId26"/>
    <p:sldId id="436" r:id="rId27"/>
    <p:sldId id="463" r:id="rId28"/>
    <p:sldId id="455" r:id="rId29"/>
    <p:sldId id="440" r:id="rId30"/>
    <p:sldId id="454" r:id="rId31"/>
    <p:sldId id="464" r:id="rId32"/>
    <p:sldId id="446" r:id="rId33"/>
    <p:sldId id="447" r:id="rId34"/>
    <p:sldId id="40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54501D4E-9689-4057-BA76-F9B887FE214C}" name="Gokhan Dikmener" initials="GD" userId="S::gokhan.dikmener@undp.org::9723776f-4214-4c1d-a3cf-ef6f76b31897" providerId="AD"/>
  <p188:author id="{7EE290B3-41AE-3A4B-7BAA-4A2FF2A2DB4F}" name="Dina Akylbekova" initials="DA" userId="S::dina.akylbekova@undp.org::d0186547-350c-4ee8-9f3b-afe70f175dd5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7F"/>
    <a:srgbClr val="4CA3AA"/>
    <a:srgbClr val="FFC837"/>
    <a:srgbClr val="FFC836"/>
    <a:srgbClr val="2B2551"/>
    <a:srgbClr val="5059B3"/>
    <a:srgbClr val="BFBFBF"/>
    <a:srgbClr val="816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6"/>
    <p:restoredTop sz="94635"/>
  </p:normalViewPr>
  <p:slideViewPr>
    <p:cSldViewPr snapToGrid="0">
      <p:cViewPr varScale="1">
        <p:scale>
          <a:sx n="111" d="100"/>
          <a:sy n="111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C8F11-D0DF-4008-860B-4A7D93BC166E}" type="datetimeFigureOut"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C2A8A-8D13-4B94-B9F1-C53F69A20F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0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BD55D-E2EB-4EFC-86FE-667FCB25C6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13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1486C-A7A5-4436-8111-6FB9AC8714F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8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BD55D-E2EB-4EFC-86FE-667FCB25C6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5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BD55D-E2EB-4EFC-86FE-667FCB25C6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5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 integrating data-driven insights, the project aligns with the goal of fostering sustainable and resilient infrastructure development.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C2A8A-8D13-4B94-B9F1-C53F69A20F96}" type="slidenum">
              <a:rPr lang="en-TR" smtClean="0"/>
              <a:t>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7722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C2A8A-8D13-4B94-B9F1-C53F69A20F96}" type="slidenum">
              <a:rPr lang="en-TR" smtClean="0"/>
              <a:t>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2232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C2A8A-8D13-4B94-B9F1-C53F69A20F96}" type="slidenum">
              <a:rPr lang="en-TR" smtClean="0"/>
              <a:t>10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287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C2A8A-8D13-4B94-B9F1-C53F69A20F96}" type="slidenum">
              <a:rPr lang="en-TR" smtClean="0"/>
              <a:t>11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66422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C2A8A-8D13-4B94-B9F1-C53F69A20F96}" type="slidenum">
              <a:rPr lang="en-TR" smtClean="0"/>
              <a:t>12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8095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C2A8A-8D13-4B94-B9F1-C53F69A20F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8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0AFE-1DBF-7E8D-D159-CB2740D1F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968CD-2869-EA3A-0DD1-A5A2D5C7D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6D9F-3D84-214D-E619-6C52D7D6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7D0DF-E17B-BE31-AF8D-98461969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BB43-DB54-8C8B-D543-9018F24C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92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FE9B-F908-C500-C1E3-358BD7C8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F326F-99C8-9587-9963-6E35053E8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D67A5-94D4-4E69-9628-D6DEB9DA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5431C-A265-D34A-944E-CC9A181F3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59B15-FF02-464B-4C34-200F7635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C8401-1843-1655-F73D-F747402A3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8FE71-A0BE-2F0E-D92C-8E04F1E8F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65D7A-44AE-60C8-E76C-AF9A2897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842A5-1F6A-328A-EA3C-5E222D88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C082C-3876-F053-6806-91AF41F1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89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482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0AFE-1DBF-7E8D-D159-CB2740D1F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968CD-2869-EA3A-0DD1-A5A2D5C7D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6D9F-3D84-214D-E619-6C52D7D6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7D0DF-E17B-BE31-AF8D-98461969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BB43-DB54-8C8B-D543-9018F24C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92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CDA7-8D8D-B1F1-64C9-2F29664BC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64779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6C3A-685B-9E4C-F310-3A1488C9F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144" y="2007219"/>
            <a:ext cx="10093712" cy="4169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2C50-7AEC-57FA-E188-02A8BB4E6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DAA8F-10FB-12E2-F20D-364DE7FD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2E03C-41E4-E4D9-AAA0-B27E6B0B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2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0583-DC88-A043-6756-02E72635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BAA1D-FB68-B4D9-38AE-D41CAD298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278B6-C770-DBA7-D72E-F21E455A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BF44A-D805-8A8F-BDB1-C4A23EE3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2123A-8C72-26AD-32B7-B0BFFE78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70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64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65C-7F29-15EF-2896-E823E754D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652" y="1987368"/>
            <a:ext cx="4957923" cy="597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FE081-7726-68A8-B2DE-91E85DE93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9652" y="2671761"/>
            <a:ext cx="4957923" cy="35179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729DD-0596-962B-F2FE-99AE58861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7367"/>
            <a:ext cx="4980148" cy="6010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2AAFB-C0E5-D15D-CFE4-0F39C954F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71761"/>
            <a:ext cx="4980148" cy="35179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05DFCA-FFEE-83C3-311C-72341332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B123A-4E67-68FB-C816-8EECD5E7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D1270-7B16-5132-39AE-92CF358E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301CB1-BC83-6901-0435-F7BEB62A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53628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525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20D6-323D-58F3-C1A8-D0B28E95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7FABC-AD17-563C-BBAD-685E5B48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DC5B4-2F3E-35D1-ABE4-64151563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AC8B7-C8D5-F167-57B9-7E944DDC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BADD4-F03A-2A8D-3272-6A9E83F0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FCFD2-9264-26CD-609A-4532C709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93E02-F21C-9E2D-B553-7B5AFF9F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2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CDA7-8D8D-B1F1-64C9-2F29664BC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64779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6C3A-685B-9E4C-F310-3A1488C9F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144" y="2007219"/>
            <a:ext cx="10093712" cy="4169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2C50-7AEC-57FA-E188-02A8BB4E6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DAA8F-10FB-12E2-F20D-364DE7FD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2E03C-41E4-E4D9-AAA0-B27E6B0B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2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1209-5995-FA2B-F80D-F627E745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02526"/>
            <a:ext cx="3932237" cy="13548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1A60-592E-D125-A5D6-CB88265D4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316" y="1304693"/>
            <a:ext cx="6170071" cy="45563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678C3-A107-DC85-7584-ED2F27204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8DB2F-0437-833D-6F2D-404A8C37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69CC0-BEF1-57A5-D401-115FAFF1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F95F7-B6A1-616E-BFA0-96BE4A61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05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CE89-DC78-78F2-1D61-01E13C01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E5C0CA-C054-8A6D-95E0-5F3F2CE6C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45B09-0801-8A2D-33BD-BAF2F2E80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F42E0-D949-5E19-D422-D3201892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553E2-C713-33CE-C586-3C1B3668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F6D2-4CE9-EDA2-BD03-329F96E3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8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FE9B-F908-C500-C1E3-358BD7C8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F326F-99C8-9587-9963-6E35053E8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D67A5-94D4-4E69-9628-D6DEB9DA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5431C-A265-D34A-944E-CC9A181F3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59B15-FF02-464B-4C34-200F7635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1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C8401-1843-1655-F73D-F747402A3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8FE71-A0BE-2F0E-D92C-8E04F1E8F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65D7A-44AE-60C8-E76C-AF9A2897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842A5-1F6A-328A-EA3C-5E222D88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C082C-3876-F053-6806-91AF41F1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898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482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0AFE-1DBF-7E8D-D159-CB2740D1F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968CD-2869-EA3A-0DD1-A5A2D5C7D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6D9F-3D84-214D-E619-6C52D7D6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7D0DF-E17B-BE31-AF8D-98461969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BB43-DB54-8C8B-D543-9018F24C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92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CDA7-8D8D-B1F1-64C9-2F29664BC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64779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6C3A-685B-9E4C-F310-3A1488C9F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144" y="2007219"/>
            <a:ext cx="10093712" cy="4169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2C50-7AEC-57FA-E188-02A8BB4E6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DAA8F-10FB-12E2-F20D-364DE7FD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2E03C-41E4-E4D9-AAA0-B27E6B0B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0583-DC88-A043-6756-02E72635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BAA1D-FB68-B4D9-38AE-D41CAD298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278B6-C770-DBA7-D72E-F21E455A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BF44A-D805-8A8F-BDB1-C4A23EE3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2123A-8C72-26AD-32B7-B0BFFE78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70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64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65C-7F29-15EF-2896-E823E754D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652" y="1987368"/>
            <a:ext cx="4957923" cy="597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FE081-7726-68A8-B2DE-91E85DE93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9652" y="2671761"/>
            <a:ext cx="4957923" cy="35179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729DD-0596-962B-F2FE-99AE58861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7367"/>
            <a:ext cx="4980148" cy="6010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2AAFB-C0E5-D15D-CFE4-0F39C954F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71761"/>
            <a:ext cx="4980148" cy="35179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05DFCA-FFEE-83C3-311C-72341332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B123A-4E67-68FB-C816-8EECD5E7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D1270-7B16-5132-39AE-92CF358E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301CB1-BC83-6901-0435-F7BEB62A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53628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52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0583-DC88-A043-6756-02E72635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BAA1D-FB68-B4D9-38AE-D41CAD298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278B6-C770-DBA7-D72E-F21E455A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BF44A-D805-8A8F-BDB1-C4A23EE3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2123A-8C72-26AD-32B7-B0BFFE78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705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20D6-323D-58F3-C1A8-D0B28E95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7FABC-AD17-563C-BBAD-685E5B48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DC5B4-2F3E-35D1-ABE4-64151563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AC8B7-C8D5-F167-57B9-7E944DDC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BADD4-F03A-2A8D-3272-6A9E83F0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FCFD2-9264-26CD-609A-4532C709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93E02-F21C-9E2D-B553-7B5AFF9F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241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1209-5995-FA2B-F80D-F627E745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02526"/>
            <a:ext cx="3932237" cy="13548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1A60-592E-D125-A5D6-CB88265D4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316" y="1304693"/>
            <a:ext cx="6170071" cy="45563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678C3-A107-DC85-7584-ED2F27204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8DB2F-0437-833D-6F2D-404A8C37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69CC0-BEF1-57A5-D401-115FAFF1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F95F7-B6A1-616E-BFA0-96BE4A61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056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CE89-DC78-78F2-1D61-01E13C01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E5C0CA-C054-8A6D-95E0-5F3F2CE6C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45B09-0801-8A2D-33BD-BAF2F2E80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F42E0-D949-5E19-D422-D3201892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553E2-C713-33CE-C586-3C1B3668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F6D2-4CE9-EDA2-BD03-329F96E3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87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FE9B-F908-C500-C1E3-358BD7C8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F326F-99C8-9587-9963-6E35053E8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D67A5-94D4-4E69-9628-D6DEB9DA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5431C-A265-D34A-944E-CC9A181F3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59B15-FF02-464B-4C34-200F7635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C8401-1843-1655-F73D-F747402A3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8FE71-A0BE-2F0E-D92C-8E04F1E8F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65D7A-44AE-60C8-E76C-AF9A2897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842A5-1F6A-328A-EA3C-5E222D88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C082C-3876-F053-6806-91AF41F1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898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482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0AFE-1DBF-7E8D-D159-CB2740D1F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968CD-2869-EA3A-0DD1-A5A2D5C7D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6D9F-3D84-214D-E619-6C52D7D6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7D0DF-E17B-BE31-AF8D-98461969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BB43-DB54-8C8B-D543-9018F24C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9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CDA7-8D8D-B1F1-64C9-2F29664BC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64779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6C3A-685B-9E4C-F310-3A1488C9F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144" y="2007219"/>
            <a:ext cx="10093712" cy="41697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2C50-7AEC-57FA-E188-02A8BB4E6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DAA8F-10FB-12E2-F20D-364DE7FD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2E03C-41E4-E4D9-AAA0-B27E6B0B7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20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0583-DC88-A043-6756-02E72635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BAA1D-FB68-B4D9-38AE-D41CAD298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278B6-C770-DBA7-D72E-F21E455A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BF44A-D805-8A8F-BDB1-C4A23EE3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2123A-8C72-26AD-32B7-B0BFFE78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7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645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64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65C-7F29-15EF-2896-E823E754D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652" y="1987368"/>
            <a:ext cx="4957923" cy="597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FE081-7726-68A8-B2DE-91E85DE93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9652" y="2671761"/>
            <a:ext cx="4957923" cy="35179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729DD-0596-962B-F2FE-99AE58861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7367"/>
            <a:ext cx="4980148" cy="6010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2AAFB-C0E5-D15D-CFE4-0F39C954F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71761"/>
            <a:ext cx="4980148" cy="35179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05DFCA-FFEE-83C3-311C-72341332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B123A-4E67-68FB-C816-8EECD5E7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D1270-7B16-5132-39AE-92CF358E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301CB1-BC83-6901-0435-F7BEB62A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53628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5252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20D6-323D-58F3-C1A8-D0B28E95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7FABC-AD17-563C-BBAD-685E5B48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DC5B4-2F3E-35D1-ABE4-64151563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AC8B7-C8D5-F167-57B9-7E944DDC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4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BADD4-F03A-2A8D-3272-6A9E83F0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FCFD2-9264-26CD-609A-4532C709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93E02-F21C-9E2D-B553-7B5AFF9F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241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1209-5995-FA2B-F80D-F627E745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02526"/>
            <a:ext cx="3932237" cy="13548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1A60-592E-D125-A5D6-CB88265D4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316" y="1304693"/>
            <a:ext cx="6170071" cy="45563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678C3-A107-DC85-7584-ED2F27204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8DB2F-0437-833D-6F2D-404A8C37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69CC0-BEF1-57A5-D401-115FAFF1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F95F7-B6A1-616E-BFA0-96BE4A61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05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CE89-DC78-78F2-1D61-01E13C01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E5C0CA-C054-8A6D-95E0-5F3F2CE6C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45B09-0801-8A2D-33BD-BAF2F2E80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F42E0-D949-5E19-D422-D3201892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553E2-C713-33CE-C586-3C1B3668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F6D2-4CE9-EDA2-BD03-329F96E3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8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FE9B-F908-C500-C1E3-358BD7C8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F326F-99C8-9587-9963-6E35053E8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D67A5-94D4-4E69-9628-D6DEB9DA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5431C-A265-D34A-944E-CC9A181F3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59B15-FF02-464B-4C34-200F7635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18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C8401-1843-1655-F73D-F747402A3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8FE71-A0BE-2F0E-D92C-8E04F1E8F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65D7A-44AE-60C8-E76C-AF9A2897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842A5-1F6A-328A-EA3C-5E222D88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C082C-3876-F053-6806-91AF41F1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898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482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6E65C-7F29-15EF-2896-E823E754D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652" y="1987368"/>
            <a:ext cx="4957923" cy="597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FE081-7726-68A8-B2DE-91E85DE93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9652" y="2671761"/>
            <a:ext cx="4957923" cy="35179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729DD-0596-962B-F2FE-99AE58861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7367"/>
            <a:ext cx="4980148" cy="6010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2AAFB-C0E5-D15D-CFE4-0F39C954F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71761"/>
            <a:ext cx="4980148" cy="35179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05DFCA-FFEE-83C3-311C-72341332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0B123A-4E67-68FB-C816-8EECD5E7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D1270-7B16-5132-39AE-92CF358E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301CB1-BC83-6901-0435-F7BEB62A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53628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52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20D6-323D-58F3-C1A8-D0B28E95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7FABC-AD17-563C-BBAD-685E5B48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DC5B4-2F3E-35D1-ABE4-64151563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AC8B7-C8D5-F167-57B9-7E944DDC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BADD4-F03A-2A8D-3272-6A9E83F0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FCFD2-9264-26CD-609A-4532C709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93E02-F21C-9E2D-B553-7B5AFF9F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2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1209-5995-FA2B-F80D-F627E745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02526"/>
            <a:ext cx="3932237" cy="13548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1A60-592E-D125-A5D6-CB88265D4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316" y="1304693"/>
            <a:ext cx="6170071" cy="455635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678C3-A107-DC85-7584-ED2F27204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8DB2F-0437-833D-6F2D-404A8C37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69CC0-BEF1-57A5-D401-115FAFF1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F95F7-B6A1-616E-BFA0-96BE4A61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0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CE89-DC78-78F2-1D61-01E13C01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E5C0CA-C054-8A6D-95E0-5F3F2CE6C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45B09-0801-8A2D-33BD-BAF2F2E80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F42E0-D949-5E19-D422-D3201892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553E2-C713-33CE-C586-3C1B3668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F6D2-4CE9-EDA2-BD03-329F96E3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0378C-69C2-7CAE-B82A-E3F880BB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53628"/>
            <a:ext cx="10112695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6E0D5-E3CD-B760-BCAD-A88472450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144" y="2007219"/>
            <a:ext cx="10093712" cy="416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E9637-E086-47D5-C715-6DA831268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914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968A-196E-CA85-8443-A1493D364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D4EE3-FC71-1067-62B2-A82FC055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9656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D8313-3DF9-A62B-E6F1-1650C131664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0" y="-359"/>
            <a:ext cx="771055" cy="1172344"/>
          </a:xfrm>
          <a:prstGeom prst="rect">
            <a:avLst/>
          </a:prstGeom>
        </p:spPr>
      </p:pic>
      <p:pic>
        <p:nvPicPr>
          <p:cNvPr id="8" name="Picture 7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AF8F417-56E3-A2D9-115B-61AF7F8CDCE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0439" y="318825"/>
            <a:ext cx="1172344" cy="572570"/>
          </a:xfrm>
          <a:prstGeom prst="rect">
            <a:avLst/>
          </a:prstGeom>
        </p:spPr>
      </p:pic>
      <p:pic>
        <p:nvPicPr>
          <p:cNvPr id="9" name="Picture 8" descr="A picture containing screenshot, graphics, circle, design&#10;&#10;Description automatically generated">
            <a:extLst>
              <a:ext uri="{FF2B5EF4-FFF2-40B4-BE49-F238E27FC236}">
                <a16:creationId xmlns:a16="http://schemas.microsoft.com/office/drawing/2014/main" id="{EDA4587A-7287-1A7C-EBCB-3CEE4E940E0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164" y="219583"/>
            <a:ext cx="771055" cy="771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692E9-7E86-2CE7-316B-A5A39C68D83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427" y="256851"/>
            <a:ext cx="959440" cy="7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C83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0378C-69C2-7CAE-B82A-E3F880BB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53628"/>
            <a:ext cx="10112695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6E0D5-E3CD-B760-BCAD-A88472450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144" y="2007219"/>
            <a:ext cx="10093712" cy="416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E9637-E086-47D5-C715-6DA831268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914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968A-196E-CA85-8443-A1493D364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D4EE3-FC71-1067-62B2-A82FC055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9656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D8313-3DF9-A62B-E6F1-1650C131664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0" y="-359"/>
            <a:ext cx="771055" cy="1172344"/>
          </a:xfrm>
          <a:prstGeom prst="rect">
            <a:avLst/>
          </a:prstGeom>
        </p:spPr>
      </p:pic>
      <p:pic>
        <p:nvPicPr>
          <p:cNvPr id="8" name="Picture 7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AF8F417-56E3-A2D9-115B-61AF7F8CDCE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0439" y="318825"/>
            <a:ext cx="1172344" cy="572570"/>
          </a:xfrm>
          <a:prstGeom prst="rect">
            <a:avLst/>
          </a:prstGeom>
        </p:spPr>
      </p:pic>
      <p:pic>
        <p:nvPicPr>
          <p:cNvPr id="9" name="Picture 8" descr="A picture containing screenshot, graphics, circle, design&#10;&#10;Description automatically generated">
            <a:extLst>
              <a:ext uri="{FF2B5EF4-FFF2-40B4-BE49-F238E27FC236}">
                <a16:creationId xmlns:a16="http://schemas.microsoft.com/office/drawing/2014/main" id="{EDA4587A-7287-1A7C-EBCB-3CEE4E940E0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164" y="219583"/>
            <a:ext cx="771055" cy="771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692E9-7E86-2CE7-316B-A5A39C68D83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427" y="256851"/>
            <a:ext cx="959440" cy="7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C83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0378C-69C2-7CAE-B82A-E3F880BB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53628"/>
            <a:ext cx="10112695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6E0D5-E3CD-B760-BCAD-A88472450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144" y="2007219"/>
            <a:ext cx="10093712" cy="416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E9637-E086-47D5-C715-6DA831268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914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968A-196E-CA85-8443-A1493D364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D4EE3-FC71-1067-62B2-A82FC055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9656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D8313-3DF9-A62B-E6F1-1650C131664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-359"/>
            <a:ext cx="771055" cy="1172344"/>
          </a:xfrm>
          <a:prstGeom prst="rect">
            <a:avLst/>
          </a:prstGeom>
        </p:spPr>
      </p:pic>
      <p:pic>
        <p:nvPicPr>
          <p:cNvPr id="8" name="Picture 7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AF8F417-56E3-A2D9-115B-61AF7F8CDCE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9" y="318825"/>
            <a:ext cx="1172344" cy="572570"/>
          </a:xfrm>
          <a:prstGeom prst="rect">
            <a:avLst/>
          </a:prstGeom>
        </p:spPr>
      </p:pic>
      <p:pic>
        <p:nvPicPr>
          <p:cNvPr id="9" name="Picture 8" descr="A picture containing screenshot, graphics, circle, design&#10;&#10;Description automatically generated">
            <a:extLst>
              <a:ext uri="{FF2B5EF4-FFF2-40B4-BE49-F238E27FC236}">
                <a16:creationId xmlns:a16="http://schemas.microsoft.com/office/drawing/2014/main" id="{EDA4587A-7287-1A7C-EBCB-3CEE4E940E0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164" y="219583"/>
            <a:ext cx="771055" cy="771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692E9-7E86-2CE7-316B-A5A39C68D83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084427" y="256851"/>
            <a:ext cx="959440" cy="7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C83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0378C-69C2-7CAE-B82A-E3F880BB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053628"/>
            <a:ext cx="10112695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6E0D5-E3CD-B760-BCAD-A88472450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144" y="2007219"/>
            <a:ext cx="10093712" cy="416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E9637-E086-47D5-C715-6DA831268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914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968A-196E-CA85-8443-A1493D364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D4EE3-FC71-1067-62B2-A82FC0552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9656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D8313-3DF9-A62B-E6F1-1650C131664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-359"/>
            <a:ext cx="771055" cy="1172344"/>
          </a:xfrm>
          <a:prstGeom prst="rect">
            <a:avLst/>
          </a:prstGeom>
        </p:spPr>
      </p:pic>
      <p:pic>
        <p:nvPicPr>
          <p:cNvPr id="8" name="Picture 7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AF8F417-56E3-A2D9-115B-61AF7F8CDCE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39" y="318825"/>
            <a:ext cx="1172344" cy="572570"/>
          </a:xfrm>
          <a:prstGeom prst="rect">
            <a:avLst/>
          </a:prstGeom>
        </p:spPr>
      </p:pic>
      <p:pic>
        <p:nvPicPr>
          <p:cNvPr id="9" name="Picture 8" descr="A picture containing screenshot, graphics, circle, design&#10;&#10;Description automatically generated">
            <a:extLst>
              <a:ext uri="{FF2B5EF4-FFF2-40B4-BE49-F238E27FC236}">
                <a16:creationId xmlns:a16="http://schemas.microsoft.com/office/drawing/2014/main" id="{EDA4587A-7287-1A7C-EBCB-3CEE4E940E0F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164" y="219583"/>
            <a:ext cx="771055" cy="771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692E9-7E86-2CE7-316B-A5A39C68D83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084427" y="256851"/>
            <a:ext cx="959440" cy="7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C83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openweathermap.org/marketplace/my_ord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F62-297C-8D0F-E3E5-1BA3EBDC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cs typeface="Calibri Light"/>
              </a:rPr>
              <a:t>Predictive Flood Modeling for Resilient Communities in Sierra Leone.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01406-CE87-67FD-1433-72C6D6211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Steven Daniel</a:t>
            </a:r>
          </a:p>
          <a:p>
            <a:r>
              <a:rPr lang="en-US" dirty="0">
                <a:cs typeface="Calibri"/>
              </a:rPr>
              <a:t>11/12/2023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1E698-AC64-A6F4-2958-27D7E92C645A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45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Exploratory Data Analysis (EDA)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en-US" b="1" dirty="0"/>
              <a:t>Feature Engineering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CBB5-FCE1-A315-951E-ACBCC104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Computation of summary statistics for key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Created a correlation matrix and visualized it using a heatmap.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Plotted pair plots of features to gain insights into the structure, relationships, and patterns within the dataset.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Created rain as a feature by combining rain_1h and rain_3h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Created </a:t>
            </a:r>
            <a:r>
              <a:rPr lang="en-US" sz="2400" dirty="0" err="1"/>
              <a:t>flood_occurred</a:t>
            </a:r>
            <a:r>
              <a:rPr lang="en-US" sz="2400" dirty="0"/>
              <a:t> as a target variable by setting a threshold of rainfall.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Perform one hot and label encoding on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No scaling of features – model insensitivity to feature scale, features have similar scales</a:t>
            </a:r>
          </a:p>
          <a:p>
            <a:endParaRPr lang="en-US" sz="2400" b="1" i="0" u="none" strike="noStrike" kern="1200" noProof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endParaRPr lang="tr-T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F1C97-E3C4-F82E-D583-F3B8A955674C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436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Exploratory Data Analysis (EDA)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en-US" b="1" dirty="0"/>
              <a:t>Feature Engineering</a:t>
            </a:r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F1C97-E3C4-F82E-D583-F3B8A955674C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B4DC4F-86CE-3314-F2CC-0A3E4658F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5388" y="2309783"/>
            <a:ext cx="6879175" cy="41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83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Exploratory Data Analysis (EDA)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en-US" b="1" dirty="0"/>
              <a:t>Feature Engineering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CBB5-FCE1-A315-951E-ACBCC104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400" b="1" i="0" u="none" strike="noStrike" kern="1200" noProof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endParaRPr lang="tr-T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F1C97-E3C4-F82E-D583-F3B8A955674C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9176D-E00E-BC70-33C8-8BE98DBE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53" y="5529358"/>
            <a:ext cx="9990596" cy="1151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555E6-AFDE-83E3-C870-971958BB5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965" y="1439892"/>
            <a:ext cx="3978215" cy="39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86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F62-297C-8D0F-E3E5-1BA3EBDC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Model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1E698-AC64-A6F4-2958-27D7E92C645A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6301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Selection</a:t>
            </a:r>
            <a:r>
              <a:rPr lang="tr-TR" b="1" dirty="0"/>
              <a:t> and Training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CBB5-FCE1-A315-951E-ACBCC104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Logistic Regression - provides a simple, interpretable model, allowing for a clear understanding of the relationship (weather features and flood likelihood).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Strengths:</a:t>
            </a:r>
          </a:p>
          <a:p>
            <a:pPr lvl="1"/>
            <a:r>
              <a:rPr lang="en-US" dirty="0"/>
              <a:t>Easy to interpret and understand.</a:t>
            </a:r>
          </a:p>
          <a:p>
            <a:pPr lvl="1"/>
            <a:r>
              <a:rPr lang="en-US" dirty="0"/>
              <a:t>Fast training and prediction times, particularly beneficial for large datasets</a:t>
            </a:r>
          </a:p>
          <a:p>
            <a:r>
              <a:rPr lang="en-US" dirty="0"/>
              <a:t>Weaknesses </a:t>
            </a:r>
          </a:p>
          <a:p>
            <a:pPr lvl="1"/>
            <a:r>
              <a:rPr lang="en-US" dirty="0"/>
              <a:t>Assumes a linear relationship, potentially limiting its ability to capture complex non-linearities</a:t>
            </a:r>
          </a:p>
          <a:p>
            <a:pPr lvl="1"/>
            <a:r>
              <a:rPr lang="en-US" dirty="0"/>
              <a:t>May not perform as well when the relationship between features and target is highly non-linear.</a:t>
            </a:r>
          </a:p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D5C7D-FA3D-F9C1-793E-1F0546CB8684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626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Selection</a:t>
            </a:r>
            <a:r>
              <a:rPr lang="tr-TR" b="1" dirty="0"/>
              <a:t> and Training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CBB5-FCE1-A315-951E-ACBCC104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Neural Network (Multilayer Perceptron (MLP) - ability to model complex relationships in data capable of learning complex patterns and representations from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Strengths:</a:t>
            </a:r>
          </a:p>
          <a:p>
            <a:pPr lvl="1"/>
            <a:r>
              <a:rPr lang="en-US" dirty="0"/>
              <a:t>can adapt to different types of data and learn hierarchical representations, making them versatile for various tasks</a:t>
            </a:r>
          </a:p>
          <a:p>
            <a:pPr lvl="1"/>
            <a:r>
              <a:rPr lang="en-US" dirty="0"/>
              <a:t>automatically learn relevant features from the input data, reducing the need for extensive manual feature engineering</a:t>
            </a:r>
          </a:p>
          <a:p>
            <a:pPr lvl="1"/>
            <a:r>
              <a:rPr lang="en-US" dirty="0"/>
              <a:t>neural networks can generalize well to unseen data, avoiding overfitting</a:t>
            </a:r>
          </a:p>
          <a:p>
            <a:r>
              <a:rPr lang="en-US" dirty="0"/>
              <a:t>Weaknesses </a:t>
            </a:r>
          </a:p>
          <a:p>
            <a:pPr lvl="1"/>
            <a:r>
              <a:rPr lang="en-US" dirty="0"/>
              <a:t> computationally intensive and time-consuming.</a:t>
            </a:r>
          </a:p>
          <a:p>
            <a:pPr lvl="1"/>
            <a:r>
              <a:rPr lang="en-US" dirty="0"/>
              <a:t> often require a large amount of labeled data to perform well and avoid overfitting..</a:t>
            </a:r>
          </a:p>
          <a:p>
            <a:pPr marL="914400" lvl="2" indent="0">
              <a:buNone/>
            </a:pPr>
            <a:endParaRPr lang="en-US" dirty="0"/>
          </a:p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D5C7D-FA3D-F9C1-793E-1F0546CB8684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968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Selection</a:t>
            </a:r>
            <a:r>
              <a:rPr lang="tr-TR" b="1" dirty="0"/>
              <a:t> and Training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CBB5-FCE1-A315-951E-ACBCC104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was trained on 80% and test on 20% of the dataset </a:t>
            </a:r>
          </a:p>
          <a:p>
            <a:r>
              <a:rPr lang="en-US" dirty="0"/>
              <a:t>Random state of None was set</a:t>
            </a:r>
          </a:p>
          <a:p>
            <a:r>
              <a:rPr lang="en-US" dirty="0"/>
              <a:t>K-fold for initial training</a:t>
            </a:r>
          </a:p>
          <a:p>
            <a:r>
              <a:rPr lang="en-US" dirty="0"/>
              <a:t>Stratified k-fold for refinement </a:t>
            </a:r>
          </a:p>
          <a:p>
            <a:r>
              <a:rPr lang="en-US" dirty="0"/>
              <a:t>Scaling of the X features using </a:t>
            </a:r>
            <a:r>
              <a:rPr lang="en-US" dirty="0" err="1"/>
              <a:t>StandardScaler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Hyperparameter tuning using </a:t>
            </a:r>
            <a:r>
              <a:rPr lang="en-US" dirty="0" err="1"/>
              <a:t>GridSearchCV</a:t>
            </a:r>
            <a:endParaRPr lang="tr-TR" dirty="0"/>
          </a:p>
          <a:p>
            <a:pPr marL="914400" lvl="2" indent="0">
              <a:buNone/>
            </a:pPr>
            <a:endParaRPr lang="en-US" dirty="0"/>
          </a:p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D5C7D-FA3D-F9C1-793E-1F0546CB8684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B9BC4-5434-28C2-22DD-60912DFAE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20" y="5351630"/>
            <a:ext cx="5113463" cy="58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EE4D5-8A33-BBDD-5B79-8E9E715A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3" y="5245565"/>
            <a:ext cx="4999153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Selection</a:t>
            </a:r>
            <a:r>
              <a:rPr lang="tr-TR" b="1" dirty="0"/>
              <a:t> and Training</a:t>
            </a:r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D5C7D-FA3D-F9C1-793E-1F0546CB8684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674F78-E054-F428-8A0A-B2A67F995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23" y="1986033"/>
            <a:ext cx="56483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38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Model Evaluation</a:t>
            </a:r>
            <a:r>
              <a:rPr lang="tr-TR" b="1"/>
              <a:t> </a:t>
            </a:r>
            <a:r>
              <a:rPr lang="tr-TR" b="1" err="1"/>
              <a:t>and</a:t>
            </a:r>
            <a:r>
              <a:rPr lang="tr-TR" b="1"/>
              <a:t> </a:t>
            </a:r>
            <a:r>
              <a:rPr lang="en-US" b="1"/>
              <a:t>Hyperparameter Tuning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CBB5-FCE1-A315-951E-ACBCC104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Evaluation metrics</a:t>
            </a:r>
            <a:endParaRPr lang="en-US" sz="2800" b="1" i="0" u="none" strike="noStrike" kern="1200" noProof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E6C4B-A3C8-95B2-C55E-315D15F0D182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CA6F6-D2ED-4D54-03B1-33C98544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79" y="2432578"/>
            <a:ext cx="3344446" cy="194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FCAE6-FA95-26A5-6790-0DE485FC5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590" y="2432578"/>
            <a:ext cx="3733916" cy="1948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C26C48-BDAC-F596-DEAC-D1FF6AC74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79" y="4541093"/>
            <a:ext cx="3344446" cy="1880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EF59EB-2121-133E-CD57-2678EEC74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590" y="4451849"/>
            <a:ext cx="3733916" cy="2058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BD665A-8B76-52A0-F60D-FDB1616FC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4964" y="3174521"/>
            <a:ext cx="3800385" cy="163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7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Model Evaluation</a:t>
            </a:r>
            <a:r>
              <a:rPr lang="tr-TR" b="1"/>
              <a:t> </a:t>
            </a:r>
            <a:r>
              <a:rPr lang="tr-TR" b="1" err="1"/>
              <a:t>and</a:t>
            </a:r>
            <a:r>
              <a:rPr lang="tr-TR" b="1"/>
              <a:t> </a:t>
            </a:r>
            <a:r>
              <a:rPr lang="en-US" b="1"/>
              <a:t>Hyperparameter Tuning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CBB5-FCE1-A315-951E-ACBCC104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Model's performance</a:t>
            </a:r>
            <a:endParaRPr lang="tr-TR" sz="2400" dirty="0"/>
          </a:p>
          <a:p>
            <a:pPr lvl="1"/>
            <a:r>
              <a:rPr lang="en-US" i="0" u="none" strike="noStrike" kern="1200" noProof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All the models performed exceptionally well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/>
              </a:rPr>
              <a:t>W</a:t>
            </a:r>
            <a:r>
              <a:rPr lang="en-US" i="0" u="none" strike="noStrike" kern="1200" noProof="0" dirty="0" err="1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hile</a:t>
            </a:r>
            <a:r>
              <a:rPr lang="en-US" i="0" u="none" strike="noStrike" kern="1200" noProof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 precision was high for </a:t>
            </a:r>
            <a:r>
              <a:rPr lang="en-US" i="0" u="none" strike="noStrike" kern="1200" noProof="0" dirty="0" err="1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KNeighbours</a:t>
            </a:r>
            <a:r>
              <a:rPr lang="en-US" i="0" u="none" strike="noStrike" kern="1200" noProof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, recall and F1-score were slightly lower, indicating some false negatives</a:t>
            </a:r>
          </a:p>
          <a:p>
            <a:pPr lvl="1"/>
            <a:r>
              <a:rPr lang="en-US" i="0" u="none" strike="noStrike" kern="1200" noProof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The SVC model demonstrates high accuracy but faces challenges in recall and F1-score for class 1.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/>
              </a:rPr>
              <a:t>The high performance however might be an excellent result but there is a risk of overfitting. </a:t>
            </a:r>
            <a:endParaRPr lang="en-US" i="0" u="none" strike="noStrike" kern="1200" noProof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pPr lvl="1"/>
            <a:endParaRPr lang="en-US" b="1" i="0" u="none" strike="noStrike" kern="1200" noProof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E6C4B-A3C8-95B2-C55E-315D15F0D182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165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6830-C736-B9F3-AD74-ED1BB96E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solidFill>
                  <a:schemeClr val="accent1"/>
                </a:solidFill>
                <a:cs typeface="Calibri Ligh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6AF76-1D20-7B7F-2BC6-49C2EDDA6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000" dirty="0">
                <a:cs typeface="Calibri"/>
              </a:rPr>
              <a:t>Concept note and implementation plan: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cs typeface="Calibri"/>
              </a:rPr>
              <a:t>Background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cs typeface="Calibri"/>
              </a:rPr>
              <a:t>Objectives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cs typeface="Calibri"/>
              </a:rPr>
              <a:t>SDG Relation</a:t>
            </a:r>
          </a:p>
          <a:p>
            <a:r>
              <a:rPr lang="en-US" sz="2000" dirty="0">
                <a:cs typeface="Calibri"/>
              </a:rPr>
              <a:t>Data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+mn-lt"/>
                <a:cs typeface="Calibri"/>
              </a:rPr>
              <a:t>Data Collection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Exploratory Data Analysis (EDA) and Feature Engineering</a:t>
            </a: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Model Selection and Training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Model Evaluation and Hyperparameter Tuning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Model Refinement and Testing</a:t>
            </a: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Results</a:t>
            </a: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Deployment</a:t>
            </a:r>
          </a:p>
          <a:p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Future Work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7" name="Circle: Hollow 6" hidden="1">
            <a:extLst>
              <a:ext uri="{FF2B5EF4-FFF2-40B4-BE49-F238E27FC236}">
                <a16:creationId xmlns:a16="http://schemas.microsoft.com/office/drawing/2014/main" id="{F3DDA129-2FF3-9CDB-B867-3EF91E276EDD}"/>
              </a:ext>
            </a:extLst>
          </p:cNvPr>
          <p:cNvSpPr/>
          <p:nvPr/>
        </p:nvSpPr>
        <p:spPr>
          <a:xfrm>
            <a:off x="6689477" y="1552059"/>
            <a:ext cx="4664324" cy="4617748"/>
          </a:xfrm>
          <a:prstGeom prst="donut">
            <a:avLst>
              <a:gd name="adj" fmla="val 7961"/>
            </a:avLst>
          </a:prstGeom>
          <a:solidFill>
            <a:srgbClr val="2B2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8702D-3810-95EE-921B-5D1FEB39E81E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9373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Model Refinement</a:t>
            </a:r>
            <a:r>
              <a:rPr lang="tr-TR" b="1"/>
              <a:t> </a:t>
            </a:r>
            <a:r>
              <a:rPr lang="tr-TR" b="1" err="1"/>
              <a:t>and</a:t>
            </a:r>
            <a:r>
              <a:rPr lang="tr-TR" b="1"/>
              <a:t> </a:t>
            </a:r>
            <a:r>
              <a:rPr lang="tr-TR" b="1" err="1"/>
              <a:t>Testing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CBB5-FCE1-A315-951E-ACBCC104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Refinement phase focused on enhancing model performance, generalization, and robustness.</a:t>
            </a:r>
          </a:p>
          <a:p>
            <a:pPr lvl="1"/>
            <a:r>
              <a:rPr lang="en-US" i="0" u="none" strike="noStrike" kern="1200" noProof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Addition of new features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/>
              </a:rPr>
              <a:t>Introduction of new algorithms </a:t>
            </a:r>
          </a:p>
          <a:p>
            <a:pPr lvl="1"/>
            <a:r>
              <a:rPr lang="en-US" i="0" u="none" strike="noStrike" kern="1200" noProof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Oversampling with SMOTE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/>
              </a:rPr>
              <a:t>Cross validation using </a:t>
            </a:r>
            <a:r>
              <a:rPr lang="en-US" dirty="0" err="1">
                <a:solidFill>
                  <a:srgbClr val="FFFFFF"/>
                </a:solidFill>
                <a:latin typeface="Calibri"/>
              </a:rPr>
              <a:t>StratifiedkFold</a:t>
            </a:r>
            <a:endParaRPr lang="en-US" i="0" u="none" strike="noStrike" kern="1200" noProof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alibri"/>
              </a:rPr>
              <a:t>Hyperparameter tuning </a:t>
            </a:r>
          </a:p>
          <a:p>
            <a:pPr lvl="1"/>
            <a:r>
              <a:rPr lang="en-US" i="0" u="none" strike="noStrike" kern="1200" noProof="0" dirty="0">
                <a:solidFill>
                  <a:srgbClr val="FFFFFF"/>
                </a:solidFill>
                <a:latin typeface="Calibri"/>
                <a:ea typeface="+mn-ea"/>
                <a:cs typeface="+mn-cs"/>
              </a:rPr>
              <a:t>Selection of best models</a:t>
            </a:r>
          </a:p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59DB4-2E19-6373-F8A1-D1E4B62F6BCF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D6450-FAB4-EE38-5224-6727AA5B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491" y="4176383"/>
            <a:ext cx="4290432" cy="541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DB3B2-6B43-5E8B-6A75-CF8E10AE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64" y="3189063"/>
            <a:ext cx="4970625" cy="4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5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Model Refinement</a:t>
            </a:r>
            <a:r>
              <a:rPr lang="tr-TR" b="1"/>
              <a:t> </a:t>
            </a:r>
            <a:r>
              <a:rPr lang="tr-TR" b="1" err="1"/>
              <a:t>and</a:t>
            </a:r>
            <a:r>
              <a:rPr lang="tr-TR" b="1"/>
              <a:t> </a:t>
            </a:r>
            <a:r>
              <a:rPr lang="tr-TR" b="1" err="1"/>
              <a:t>Testing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CBB5-FCE1-A315-951E-ACBCC104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test submission phase involves preparing the machine learning model for deployment or evaluation on a test dataset</a:t>
            </a:r>
          </a:p>
          <a:p>
            <a:pPr lvl="1"/>
            <a:r>
              <a:rPr lang="en-US" dirty="0"/>
              <a:t>Preprocess test data </a:t>
            </a:r>
          </a:p>
          <a:p>
            <a:pPr lvl="1"/>
            <a:r>
              <a:rPr lang="en-US" dirty="0"/>
              <a:t>Perform feature engineering</a:t>
            </a:r>
          </a:p>
          <a:p>
            <a:pPr lvl="1"/>
            <a:r>
              <a:rPr lang="en-US" dirty="0"/>
              <a:t>Test the model on test dataset</a:t>
            </a:r>
          </a:p>
          <a:p>
            <a:pPr marL="0" indent="0">
              <a:buNone/>
            </a:pPr>
            <a:endParaRPr lang="en-US" sz="2800" b="1" i="0" u="none" strike="noStrike" kern="1200" noProof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59DB4-2E19-6373-F8A1-D1E4B62F6BCF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4E14A-E195-8A0F-957F-86AC85ED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03" y="4194390"/>
            <a:ext cx="4275190" cy="2362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945F93-FF96-1106-1569-E0A6984A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917" y="4194810"/>
            <a:ext cx="3931968" cy="23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00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F62-297C-8D0F-E3E5-1BA3EBDC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Results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1E698-AC64-A6F4-2958-27D7E92C645A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156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 Results</a:t>
            </a:r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33EC6-A98C-FBBC-86AF-DA8BE8455201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8F6EF9-EA7F-BCFB-9CE6-FAB00A46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04" y="1808944"/>
            <a:ext cx="5671571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5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389" y="747232"/>
            <a:ext cx="10112695" cy="921254"/>
          </a:xfrm>
        </p:spPr>
        <p:txBody>
          <a:bodyPr/>
          <a:lstStyle/>
          <a:p>
            <a:r>
              <a:rPr lang="en-US" b="1" dirty="0"/>
              <a:t>Deployment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CBB5-FCE1-A315-951E-ACBCC104C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144" y="1521068"/>
            <a:ext cx="10093712" cy="416974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The purpose of the deployment phase is to make the model available in the real-world for users to make predictions of flood events.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model was serialized using pickle, served through Flask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Integrated with </a:t>
            </a:r>
            <a:r>
              <a:rPr lang="en-US" sz="2400" dirty="0" err="1"/>
              <a:t>OpenWeather</a:t>
            </a:r>
            <a:r>
              <a:rPr lang="en-US" sz="2400" dirty="0"/>
              <a:t> API to get real-time weather data for prediction </a:t>
            </a:r>
          </a:p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33EC6-A98C-FBBC-86AF-DA8BE8455201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770B5-F3E7-957A-1A30-36A52FF09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16" y="3252257"/>
            <a:ext cx="6334664" cy="331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0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84891"/>
            <a:ext cx="10112695" cy="921254"/>
          </a:xfrm>
        </p:spPr>
        <p:txBody>
          <a:bodyPr/>
          <a:lstStyle/>
          <a:p>
            <a:r>
              <a:rPr lang="en-US" b="1" dirty="0"/>
              <a:t>Deployment</a:t>
            </a:r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33EC6-A98C-FBBC-86AF-DA8BE8455201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A46BEE-D6AD-FD8A-E92F-6C19B06A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884603"/>
            <a:ext cx="6287038" cy="3265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8CC0D-5588-FCF9-7574-6EC1B63D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88" y="1884603"/>
            <a:ext cx="5419187" cy="326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51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err="1"/>
              <a:t>Future</a:t>
            </a:r>
            <a:r>
              <a:rPr lang="tr-TR" b="1"/>
              <a:t> </a:t>
            </a:r>
            <a:r>
              <a:rPr lang="tr-TR" b="1" err="1"/>
              <a:t>Work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CBB5-FCE1-A315-951E-ACBCC104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Refine model using satellite images coupled with real-time weather data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Allow users to predict for the coming days rather than only predicting the current weather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Integration with weather monitoring stations to provide weather forecasts in addition to predicting flood.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Implement in real-time for early warning and decision making.</a:t>
            </a:r>
          </a:p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D96C8-FF8C-FF1F-F7FC-8D636C9E744D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295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1C89-436E-AD3C-AF5A-DEC59B99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/>
              <a:t>References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3D5D2-6BDD-200E-3526-D8A93E03F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BD25A-33DA-62BB-4D58-79DFD193F16C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5591C6-333A-BEB1-1513-8F5DA23E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1" y="2007219"/>
            <a:ext cx="5332704" cy="4008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4A09C1-E46E-FD7A-A5BB-55B405414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88" y="1981620"/>
            <a:ext cx="4635242" cy="40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1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BF0A447-09FE-4C82-9183-4BB6FE98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Thank</a:t>
            </a:r>
            <a:r>
              <a:rPr lang="en-US"/>
              <a:t> </a:t>
            </a:r>
            <a:r>
              <a:rPr lang="en-CA"/>
              <a:t>you!</a:t>
            </a:r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623F5AB-9A95-66EE-7E7D-4B7F69EB8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52" y="2818440"/>
            <a:ext cx="2482855" cy="248285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E0807B-0AF4-A78A-8B9C-7DC4DEFD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090" y="3141200"/>
            <a:ext cx="2626258" cy="2008584"/>
          </a:xfrm>
          <a:prstGeom prst="rect">
            <a:avLst/>
          </a:prstGeom>
        </p:spPr>
      </p:pic>
      <p:pic>
        <p:nvPicPr>
          <p:cNvPr id="4" name="Picture 3" descr="A blue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A9D06FE-2446-6AC3-98EB-7117519DA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5" y="3336909"/>
            <a:ext cx="3311164" cy="1617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709F5-91F0-A745-9890-74813078BE1A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573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F62-297C-8D0F-E3E5-1BA3EBDC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Concept note and implementation plan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1E698-AC64-A6F4-2958-27D7E92C645A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486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6830-C736-B9F3-AD74-ED1BB96E0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161" y="770258"/>
            <a:ext cx="10112695" cy="921254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accent1"/>
                </a:solidFill>
              </a:rPr>
              <a:t>Background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6AF76-1D20-7B7F-2BC6-49C2EDDA6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160" y="1524140"/>
            <a:ext cx="10451597" cy="4169743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project focuses on developing a flood prediction model for Sierra Leone. </a:t>
            </a:r>
          </a:p>
          <a:p>
            <a:pPr lvl="1"/>
            <a:r>
              <a:rPr lang="en-US" dirty="0"/>
              <a:t>Frequent incident of flooding</a:t>
            </a:r>
          </a:p>
          <a:p>
            <a:pPr lvl="1"/>
            <a:r>
              <a:rPr lang="en-US" dirty="0"/>
              <a:t>Loss of lives and properties</a:t>
            </a:r>
          </a:p>
          <a:p>
            <a:pPr lvl="1"/>
            <a:r>
              <a:rPr lang="en-US" dirty="0"/>
              <a:t>The primary objective is to facilitate swift measures for mitigating the impact on communities and critical infrastructure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Devastating floods wreak havoc on vulnerable communities and critical infrastructure</a:t>
            </a:r>
          </a:p>
          <a:p>
            <a:pPr lvl="1"/>
            <a:r>
              <a:rPr lang="en-US" dirty="0"/>
              <a:t>August 14, 2017, mudslide– over 400 dead, 3,000 homeless, over 600 missing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 is important to lessen the devastating effects of flooding on infrastructure, agriculture, and communities.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Leverage machine learning for flood prediction.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7" name="Circle: Hollow 6" hidden="1">
            <a:extLst>
              <a:ext uri="{FF2B5EF4-FFF2-40B4-BE49-F238E27FC236}">
                <a16:creationId xmlns:a16="http://schemas.microsoft.com/office/drawing/2014/main" id="{F3DDA129-2FF3-9CDB-B867-3EF91E276EDD}"/>
              </a:ext>
            </a:extLst>
          </p:cNvPr>
          <p:cNvSpPr/>
          <p:nvPr/>
        </p:nvSpPr>
        <p:spPr>
          <a:xfrm>
            <a:off x="6689477" y="1552059"/>
            <a:ext cx="4664324" cy="4617748"/>
          </a:xfrm>
          <a:prstGeom prst="donut">
            <a:avLst>
              <a:gd name="adj" fmla="val 7961"/>
            </a:avLst>
          </a:prstGeom>
          <a:solidFill>
            <a:srgbClr val="2B2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8702D-3810-95EE-921B-5D1FEB39E81E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728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0DCDC-EBF5-1DF0-2310-54878CFE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Background</a:t>
            </a:r>
            <a:endParaRPr lang="en-US" dirty="0"/>
          </a:p>
        </p:txBody>
      </p:sp>
      <p:pic>
        <p:nvPicPr>
          <p:cNvPr id="4" name="Content Placeholder 3" descr="A general view of the mudslide at the mountain town of Regent, Sierra Leone August 16, 2017.">
            <a:extLst>
              <a:ext uri="{FF2B5EF4-FFF2-40B4-BE49-F238E27FC236}">
                <a16:creationId xmlns:a16="http://schemas.microsoft.com/office/drawing/2014/main" id="{739725C7-2FD5-6EB8-DCAF-C12D70B83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9" y="2513617"/>
            <a:ext cx="5233751" cy="295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Flooded streets in Regent near Freetown, 14 August 2017.">
            <a:extLst>
              <a:ext uri="{FF2B5EF4-FFF2-40B4-BE49-F238E27FC236}">
                <a16:creationId xmlns:a16="http://schemas.microsoft.com/office/drawing/2014/main" id="{59203652-C827-D5F8-0E1C-A335776787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798183" y="2165230"/>
            <a:ext cx="3691537" cy="207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flooded street with cars and a satellite dish&#10;&#10;Description automatically generated">
            <a:extLst>
              <a:ext uri="{FF2B5EF4-FFF2-40B4-BE49-F238E27FC236}">
                <a16:creationId xmlns:a16="http://schemas.microsoft.com/office/drawing/2014/main" id="{0040592A-A256-255B-E483-E24A73916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057" y="4421488"/>
            <a:ext cx="3999663" cy="186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0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6830-C736-B9F3-AD74-ED1BB96E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Objectives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8080CA-6A48-CBE0-6A73-68F0348FC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,Sans-Serif" panose="020B0604020202020204" pitchFamily="34" charset="0"/>
            </a:pPr>
            <a:r>
              <a:rPr lang="en-US" sz="2400" dirty="0">
                <a:latin typeface="Arial"/>
                <a:cs typeface="Arial"/>
              </a:rPr>
              <a:t>Aggregate and preprocess data to establish a robust foundation for the flood prediction model</a:t>
            </a:r>
          </a:p>
          <a:p>
            <a:pPr>
              <a:buFont typeface="Arial,Sans-Serif" panose="020B0604020202020204" pitchFamily="34" charset="0"/>
            </a:pPr>
            <a:r>
              <a:rPr lang="en-US" sz="2400" dirty="0">
                <a:latin typeface="Arial"/>
                <a:cs typeface="Arial"/>
              </a:rPr>
              <a:t>Utilize machine learning algorithms to interpret complex relationships within the dataset, enhancing prediction accuracy and reliability.</a:t>
            </a:r>
          </a:p>
          <a:p>
            <a:pPr>
              <a:buFont typeface="Arial,Sans-Serif" panose="020B0604020202020204" pitchFamily="34" charset="0"/>
            </a:pPr>
            <a:r>
              <a:rPr lang="en-US" sz="2400" dirty="0">
                <a:latin typeface="Arial"/>
                <a:cs typeface="Arial"/>
              </a:rPr>
              <a:t>Evaluate and select appropriate technologies and tools for data analysis, and machine learning in enhancing the precision and scalability of the flood prediction model</a:t>
            </a:r>
          </a:p>
          <a:p>
            <a:pPr>
              <a:buFont typeface="Arial,Sans-Serif" panose="020B0604020202020204" pitchFamily="34" charset="0"/>
            </a:pPr>
            <a:r>
              <a:rPr lang="en-US" sz="2400" dirty="0">
                <a:latin typeface="Arial"/>
                <a:cs typeface="Arial"/>
              </a:rPr>
              <a:t>Validate the machine learning model using historical data and optimize parameters for improved performance</a:t>
            </a:r>
          </a:p>
          <a:p>
            <a:pPr>
              <a:buFont typeface="Arial,Sans-Serif" panose="020B0604020202020204" pitchFamily="34" charset="0"/>
            </a:pPr>
            <a:r>
              <a:rPr lang="en-US" sz="2400" dirty="0">
                <a:latin typeface="Arial"/>
                <a:cs typeface="Arial"/>
              </a:rPr>
              <a:t>Create an intuitive interface for end-users to access and interpret flood predictions</a:t>
            </a:r>
            <a:endParaRPr lang="en-US" sz="2400" dirty="0"/>
          </a:p>
        </p:txBody>
      </p:sp>
      <p:sp>
        <p:nvSpPr>
          <p:cNvPr id="7" name="Circle: Hollow 6" hidden="1">
            <a:extLst>
              <a:ext uri="{FF2B5EF4-FFF2-40B4-BE49-F238E27FC236}">
                <a16:creationId xmlns:a16="http://schemas.microsoft.com/office/drawing/2014/main" id="{F3DDA129-2FF3-9CDB-B867-3EF91E276EDD}"/>
              </a:ext>
            </a:extLst>
          </p:cNvPr>
          <p:cNvSpPr/>
          <p:nvPr/>
        </p:nvSpPr>
        <p:spPr>
          <a:xfrm>
            <a:off x="6689477" y="1552059"/>
            <a:ext cx="4664324" cy="4617748"/>
          </a:xfrm>
          <a:prstGeom prst="donut">
            <a:avLst>
              <a:gd name="adj" fmla="val 7961"/>
            </a:avLst>
          </a:prstGeom>
          <a:solidFill>
            <a:srgbClr val="2B2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55C02-6C32-64F1-6DDB-DFD84D21522E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612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F68E-F8B2-9C08-30C4-42B3A3C9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SDG Relation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0B6D8-ADB6-6B8E-39CB-37E8237FF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52" y="1869197"/>
            <a:ext cx="10093712" cy="456610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SDG 11 – Sustainable Cities and Communities</a:t>
            </a:r>
          </a:p>
          <a:p>
            <a:pPr lvl="1"/>
            <a:r>
              <a:rPr lang="en-US" dirty="0"/>
              <a:t>Swift measures based on accurate predictions can minimize the impact of floods on urban areas, protecting both lives and infrastructure.</a:t>
            </a:r>
          </a:p>
          <a:p>
            <a:r>
              <a:rPr lang="en-US" dirty="0"/>
              <a:t>SDG 13 – Climate Action</a:t>
            </a:r>
          </a:p>
          <a:p>
            <a:pPr lvl="1"/>
            <a:r>
              <a:rPr lang="en-US" dirty="0"/>
              <a:t>Mitigating the effects of floods, a consequence intensified by climate change through accurate predictions supports the broader goal of climate resilience</a:t>
            </a:r>
          </a:p>
          <a:p>
            <a:r>
              <a:rPr lang="en-US" dirty="0"/>
              <a:t>SDG 9 – Industry, Innovation, and Infrastructure</a:t>
            </a:r>
          </a:p>
          <a:p>
            <a:pPr lvl="1"/>
            <a:r>
              <a:rPr lang="en-US" dirty="0"/>
              <a:t>represents a technological innovation that contributes to the advancement of infrastructure resilience.</a:t>
            </a:r>
          </a:p>
          <a:p>
            <a:r>
              <a:rPr lang="en-US" dirty="0"/>
              <a:t>SDG 1 – No Poverty (Indirectly related)</a:t>
            </a:r>
          </a:p>
          <a:p>
            <a:pPr lvl="1"/>
            <a:r>
              <a:rPr lang="en-US" dirty="0"/>
              <a:t>Protecting communities from floods helps safeguard livelihoods, prevent economic loss, and contributes to overall poverty reduction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E5AD5-D9A0-D3E3-831A-DFD32B6A6332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217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CF62-297C-8D0F-E3E5-1BA3EBDC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1E698-AC64-A6F4-2958-27D7E92C645A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793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8248-FC2B-D862-07C4-972FEF33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</a:t>
            </a:r>
            <a:r>
              <a:rPr lang="tr-TR" b="1" dirty="0"/>
              <a:t>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4B93-C07E-2390-6C86-761633280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Source(s) of the dataset: </a:t>
            </a:r>
            <a:r>
              <a:rPr lang="en-US" dirty="0" err="1"/>
              <a:t>OpenWeather</a:t>
            </a:r>
            <a:r>
              <a:rPr lang="en-US" dirty="0"/>
              <a:t> Map</a:t>
            </a:r>
          </a:p>
          <a:p>
            <a:pPr lvl="1"/>
            <a:r>
              <a:rPr lang="en-US" dirty="0">
                <a:hlinkClick r:id="rId3"/>
              </a:rPr>
              <a:t>https://home.openweathermap.org/marketplace/my_orders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Preprocessing steps during data collection</a:t>
            </a:r>
          </a:p>
          <a:p>
            <a:pPr lvl="1"/>
            <a:r>
              <a:rPr lang="en-US" dirty="0"/>
              <a:t>Identify missing rows using .</a:t>
            </a:r>
            <a:r>
              <a:rPr lang="en-US" dirty="0" err="1"/>
              <a:t>isnull</a:t>
            </a:r>
            <a:r>
              <a:rPr lang="en-US" dirty="0"/>
              <a:t>().sum() functions</a:t>
            </a:r>
          </a:p>
          <a:p>
            <a:pPr lvl="1"/>
            <a:r>
              <a:rPr lang="en-US" dirty="0"/>
              <a:t>Handled missing values using </a:t>
            </a:r>
            <a:r>
              <a:rPr lang="en-US" dirty="0" err="1"/>
              <a:t>fillna</a:t>
            </a:r>
            <a:r>
              <a:rPr lang="en-US" dirty="0"/>
              <a:t>() using median imputation</a:t>
            </a:r>
          </a:p>
          <a:p>
            <a:pPr lvl="1"/>
            <a:r>
              <a:rPr lang="en-US" dirty="0"/>
              <a:t>Perform summary statistics using .describe() function</a:t>
            </a:r>
          </a:p>
          <a:p>
            <a:pPr lvl="1"/>
            <a:r>
              <a:rPr lang="tr-TR" dirty="0"/>
              <a:t>Time series transformation </a:t>
            </a:r>
            <a:endParaRPr lang="en-US" dirty="0"/>
          </a:p>
          <a:p>
            <a:pPr lvl="1"/>
            <a:r>
              <a:rPr lang="en-US" dirty="0"/>
              <a:t>One hot encoding to encode categorical data</a:t>
            </a:r>
          </a:p>
          <a:p>
            <a:pPr lvl="1"/>
            <a:r>
              <a:rPr lang="en-US" dirty="0"/>
              <a:t>Time series transformation</a:t>
            </a:r>
          </a:p>
          <a:p>
            <a:endParaRPr lang="en-US" sz="2800" b="1" i="0" u="none" strike="noStrike" kern="1200" noProof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endParaRPr lang="en-US" sz="2800" b="1" i="0" u="none" strike="noStrike" kern="1200" noProof="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2C810-9CE5-BE29-6BFC-F187529B165A}"/>
              </a:ext>
            </a:extLst>
          </p:cNvPr>
          <p:cNvSpPr txBox="1"/>
          <p:nvPr/>
        </p:nvSpPr>
        <p:spPr>
          <a:xfrm>
            <a:off x="88776" y="177553"/>
            <a:ext cx="50661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cs typeface="Calibri"/>
              </a:rPr>
              <a:t>Frontier Tech Leaders </a:t>
            </a:r>
            <a:r>
              <a:rPr lang="en-US" sz="1200" err="1">
                <a:cs typeface="Calibri"/>
              </a:rPr>
              <a:t>Programme</a:t>
            </a:r>
            <a:r>
              <a:rPr lang="en-US" sz="1200" dirty="0">
                <a:cs typeface="Calibri"/>
              </a:rPr>
              <a:t> Global Cohort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0613526"/>
      </p:ext>
    </p:extLst>
  </p:cSld>
  <p:clrMapOvr>
    <a:masterClrMapping/>
  </p:clrMapOvr>
</p:sld>
</file>

<file path=ppt/theme/theme1.xml><?xml version="1.0" encoding="utf-8"?>
<a:theme xmlns:a="http://schemas.openxmlformats.org/drawingml/2006/main" name="frontiertech">
  <a:themeElements>
    <a:clrScheme name="Custom 2">
      <a:dk1>
        <a:srgbClr val="FEFFFE"/>
      </a:dk1>
      <a:lt1>
        <a:srgbClr val="FFFFFF"/>
      </a:lt1>
      <a:dk2>
        <a:srgbClr val="FEFFFE"/>
      </a:dk2>
      <a:lt2>
        <a:srgbClr val="E7E6E6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FEC73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ntiertech" id="{080EFA3D-C8D7-854C-92B6-C1B57E0C876C}" vid="{B32CB7BD-E073-884D-B079-B7B9A4B05A1F}"/>
    </a:ext>
  </a:extLst>
</a:theme>
</file>

<file path=ppt/theme/theme2.xml><?xml version="1.0" encoding="utf-8"?>
<a:theme xmlns:a="http://schemas.openxmlformats.org/drawingml/2006/main" name="frontiertech">
  <a:themeElements>
    <a:clrScheme name="Custom 2">
      <a:dk1>
        <a:srgbClr val="FEFFFE"/>
      </a:dk1>
      <a:lt1>
        <a:srgbClr val="FFFFFF"/>
      </a:lt1>
      <a:dk2>
        <a:srgbClr val="FEFFFE"/>
      </a:dk2>
      <a:lt2>
        <a:srgbClr val="E7E6E6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FEC73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ntiertech" id="{080EFA3D-C8D7-854C-92B6-C1B57E0C876C}" vid="{B32CB7BD-E073-884D-B079-B7B9A4B05A1F}"/>
    </a:ext>
  </a:extLst>
</a:theme>
</file>

<file path=ppt/theme/theme3.xml><?xml version="1.0" encoding="utf-8"?>
<a:theme xmlns:a="http://schemas.openxmlformats.org/drawingml/2006/main" name="frontiertech">
  <a:themeElements>
    <a:clrScheme name="Custom 2">
      <a:dk1>
        <a:srgbClr val="FEFFFE"/>
      </a:dk1>
      <a:lt1>
        <a:srgbClr val="FFFFFF"/>
      </a:lt1>
      <a:dk2>
        <a:srgbClr val="FEFFFE"/>
      </a:dk2>
      <a:lt2>
        <a:srgbClr val="E7E6E6"/>
      </a:lt2>
      <a:accent1>
        <a:srgbClr val="FEC736"/>
      </a:accent1>
      <a:accent2>
        <a:srgbClr val="4CA2A9"/>
      </a:accent2>
      <a:accent3>
        <a:srgbClr val="FEFFFF"/>
      </a:accent3>
      <a:accent4>
        <a:srgbClr val="FE567D"/>
      </a:accent4>
      <a:accent5>
        <a:srgbClr val="5B9BD5"/>
      </a:accent5>
      <a:accent6>
        <a:srgbClr val="FFFEFD"/>
      </a:accent6>
      <a:hlink>
        <a:srgbClr val="FDFFFD"/>
      </a:hlink>
      <a:folHlink>
        <a:srgbClr val="FFFEF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ntiertech" id="{080EFA3D-C8D7-854C-92B6-C1B57E0C876C}" vid="{B32CB7BD-E073-884D-B079-B7B9A4B05A1F}"/>
    </a:ext>
  </a:extLst>
</a:theme>
</file>

<file path=ppt/theme/theme4.xml><?xml version="1.0" encoding="utf-8"?>
<a:theme xmlns:a="http://schemas.openxmlformats.org/drawingml/2006/main" name="frontiertech">
  <a:themeElements>
    <a:clrScheme name="Custom 2">
      <a:dk1>
        <a:srgbClr val="FEFFFE"/>
      </a:dk1>
      <a:lt1>
        <a:srgbClr val="FFFFFF"/>
      </a:lt1>
      <a:dk2>
        <a:srgbClr val="FEFFFE"/>
      </a:dk2>
      <a:lt2>
        <a:srgbClr val="E7E6E6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FEC73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ntiertech" id="{080EFA3D-C8D7-854C-92B6-C1B57E0C876C}" vid="{B32CB7BD-E073-884D-B079-B7B9A4B05A1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E2296B40A12549AAF59F14837A4C74" ma:contentTypeVersion="13" ma:contentTypeDescription="Create a new document." ma:contentTypeScope="" ma:versionID="8dcfb88d3270fafa381daa4411591c9c">
  <xsd:schema xmlns:xsd="http://www.w3.org/2001/XMLSchema" xmlns:xs="http://www.w3.org/2001/XMLSchema" xmlns:p="http://schemas.microsoft.com/office/2006/metadata/properties" xmlns:ns2="30072bdd-44e3-492a-9bf3-41313a20fa59" xmlns:ns3="8024aa29-09e0-41bf-a8ba-de7a3ccff2d2" targetNamespace="http://schemas.microsoft.com/office/2006/metadata/properties" ma:root="true" ma:fieldsID="f2130b10d26f37cd1d597ea78e321af3" ns2:_="" ns3:_="">
    <xsd:import namespace="30072bdd-44e3-492a-9bf3-41313a20fa59"/>
    <xsd:import namespace="8024aa29-09e0-41bf-a8ba-de7a3ccff2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072bdd-44e3-492a-9bf3-41313a20fa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24aa29-09e0-41bf-a8ba-de7a3ccff2d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bd73786-374d-4abd-9f6d-0da803826b8d}" ma:internalName="TaxCatchAll" ma:showField="CatchAllData" ma:web="8024aa29-09e0-41bf-a8ba-de7a3ccff2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024aa29-09e0-41bf-a8ba-de7a3ccff2d2" xsi:nil="true"/>
    <lcf76f155ced4ddcb4097134ff3c332f xmlns="30072bdd-44e3-492a-9bf3-41313a20fa59">
      <Terms xmlns="http://schemas.microsoft.com/office/infopath/2007/PartnerControls"/>
    </lcf76f155ced4ddcb4097134ff3c332f>
    <SharedWithUsers xmlns="8024aa29-09e0-41bf-a8ba-de7a3ccff2d2">
      <UserInfo>
        <DisplayName>Ipek beril Benli</DisplayName>
        <AccountId>43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2FF70B-FFC7-48CB-B09C-960C61FEE4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072bdd-44e3-492a-9bf3-41313a20fa59"/>
    <ds:schemaRef ds:uri="8024aa29-09e0-41bf-a8ba-de7a3ccff2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EDE2C8-FC7C-4381-A834-6FD8DD37E8B0}">
  <ds:schemaRefs>
    <ds:schemaRef ds:uri="6259e846-8b77-4076-b7b3-191dee427045"/>
    <ds:schemaRef ds:uri="97847797-b717-4ffb-b5fd-2a237f853c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8024aa29-09e0-41bf-a8ba-de7a3ccff2d2"/>
    <ds:schemaRef ds:uri="30072bdd-44e3-492a-9bf3-41313a20fa59"/>
  </ds:schemaRefs>
</ds:datastoreItem>
</file>

<file path=customXml/itemProps3.xml><?xml version="1.0" encoding="utf-8"?>
<ds:datastoreItem xmlns:ds="http://schemas.openxmlformats.org/officeDocument/2006/customXml" ds:itemID="{1673DD53-6A06-4588-9E9A-777572FF21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1229</Words>
  <Application>Microsoft Office PowerPoint</Application>
  <PresentationFormat>Widescreen</PresentationFormat>
  <Paragraphs>164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Arial,Sans-Serif</vt:lpstr>
      <vt:lpstr>Calibri</vt:lpstr>
      <vt:lpstr>Calibri Light</vt:lpstr>
      <vt:lpstr>Courier New</vt:lpstr>
      <vt:lpstr>Helvetica Neue Thin</vt:lpstr>
      <vt:lpstr>Times New Roman</vt:lpstr>
      <vt:lpstr>frontiertech</vt:lpstr>
      <vt:lpstr>frontiertech</vt:lpstr>
      <vt:lpstr>frontiertech</vt:lpstr>
      <vt:lpstr>frontiertech</vt:lpstr>
      <vt:lpstr>Predictive Flood Modeling for Resilient Communities in Sierra Leone.</vt:lpstr>
      <vt:lpstr>Outline</vt:lpstr>
      <vt:lpstr>Concept note and implementation plan</vt:lpstr>
      <vt:lpstr>Background</vt:lpstr>
      <vt:lpstr>Background</vt:lpstr>
      <vt:lpstr>Objectives</vt:lpstr>
      <vt:lpstr>SDG Relation</vt:lpstr>
      <vt:lpstr>Data</vt:lpstr>
      <vt:lpstr>Data Collection </vt:lpstr>
      <vt:lpstr>Exploratory Data Analysis (EDA) and Feature Engineering</vt:lpstr>
      <vt:lpstr>Exploratory Data Analysis (EDA) and Feature Engineering</vt:lpstr>
      <vt:lpstr>Exploratory Data Analysis (EDA) and Feature Engineering</vt:lpstr>
      <vt:lpstr>Model</vt:lpstr>
      <vt:lpstr>Model Selection and Training</vt:lpstr>
      <vt:lpstr>Model Selection and Training</vt:lpstr>
      <vt:lpstr>Model Selection and Training</vt:lpstr>
      <vt:lpstr>Model Selection and Training</vt:lpstr>
      <vt:lpstr>Model Evaluation and Hyperparameter Tuning</vt:lpstr>
      <vt:lpstr>Model Evaluation and Hyperparameter Tuning</vt:lpstr>
      <vt:lpstr>Model Refinement and Testing</vt:lpstr>
      <vt:lpstr>Model Refinement and Testing</vt:lpstr>
      <vt:lpstr>Results</vt:lpstr>
      <vt:lpstr>Evaluation Results</vt:lpstr>
      <vt:lpstr>Deployment</vt:lpstr>
      <vt:lpstr>Deployment</vt:lpstr>
      <vt:lpstr>Future Work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</dc:creator>
  <cp:lastModifiedBy>Steven Daniel</cp:lastModifiedBy>
  <cp:revision>113</cp:revision>
  <dcterms:created xsi:type="dcterms:W3CDTF">2023-07-17T12:29:49Z</dcterms:created>
  <dcterms:modified xsi:type="dcterms:W3CDTF">2023-12-11T15:59:08Z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0x010100F4E2296B40A12549AAF59F14837A4C74</vt:lpwstr>
  </property>
  <property fmtid="{D5CDD505-2E9C-101B-9397-08002B2CF9AE}" pid="3" name="MediaServiceImageTags">
    <vt:lpwstr/>
  </property>
</Properties>
</file>